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Krona One"/>
      <p:regular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Google Sans Medium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GoogleSansMedium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ronaOne-regular.fntdata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GoogleSansMedium-bold.fntdata"/><Relationship Id="rId18" Type="http://schemas.openxmlformats.org/officeDocument/2006/relationships/font" Target="fonts/Google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91d5dd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91d5dd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0c6e224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0c6e22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cfffcf530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cfffcf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90c6e2249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d90c6e2249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fffcf530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fffcf53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fffcf530_1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3cfffcf530_1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cfffcf530_1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3cfffcf530_1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e45581a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e45581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1536250"/>
            <a:ext cx="5459100" cy="2069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4" y="460254"/>
            <a:ext cx="1370957" cy="26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5725" y="3688350"/>
            <a:ext cx="2004000" cy="99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Quote">
  <p:cSld name="CUSTOM_3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1536250"/>
            <a:ext cx="6153900" cy="207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57200" y="3688250"/>
            <a:ext cx="4076700" cy="99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175" y="1535400"/>
            <a:ext cx="5459100" cy="207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95" name="Google Shape;95;p1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96" name="Google Shape;96;p1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97" name="Google Shape;97;p1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" name="Google Shape;101;p1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2" name="Google Shape;102;p1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03" name="Google Shape;103;p1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04" name="Google Shape;104;p1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" name="Google Shape;109;p1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21" name="Google Shape;121;p19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itle left/middle">
  <p:cSld name="CUSTOM_2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Callout">
  <p:cSld name="CUSTOM_2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175" y="2606050"/>
            <a:ext cx="40770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57175" y="1536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Minnesota Interstate Traffic Volume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398775" y="1474450"/>
            <a:ext cx="2756700" cy="38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An in-depth analysis of traffic patterns on our interstate highways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130" name="Google Shape;130;p2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2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2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1" y="3401892"/>
            <a:ext cx="27566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380975" y="390625"/>
            <a:ext cx="51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Traffic congestion continues to grow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454038" y="2682241"/>
            <a:ext cx="35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… with no end in sight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625"/>
            <a:ext cx="4713044" cy="3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869" y="710704"/>
            <a:ext cx="3149928" cy="177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73888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3689088" y="1946700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Weather can have an impact on many things, including traffic.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2"/>
          <p:cNvSpPr txBox="1"/>
          <p:nvPr>
            <p:ph idx="4294967295" type="title"/>
          </p:nvPr>
        </p:nvSpPr>
        <p:spPr>
          <a:xfrm>
            <a:off x="638150" y="460250"/>
            <a:ext cx="8187900" cy="35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Analyzing the data in 3 distinct charts</a:t>
            </a:r>
            <a:endParaRPr sz="2400"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</p:txBody>
      </p:sp>
      <p:cxnSp>
        <p:nvCxnSpPr>
          <p:cNvPr id="201" name="Google Shape;201;p22"/>
          <p:cNvCxnSpPr/>
          <p:nvPr/>
        </p:nvCxnSpPr>
        <p:spPr>
          <a:xfrm>
            <a:off x="3635875" y="2249622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6315250" y="1536250"/>
            <a:ext cx="1945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4294967295" type="title"/>
          </p:nvPr>
        </p:nvSpPr>
        <p:spPr>
          <a:xfrm>
            <a:off x="6372850" y="1967125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Holiday Travel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Our roads may see more travelers (including out of state) than expected.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4" name="Google Shape;204;p22"/>
          <p:cNvCxnSpPr/>
          <p:nvPr/>
        </p:nvCxnSpPr>
        <p:spPr>
          <a:xfrm>
            <a:off x="6372863" y="2270047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832550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2"/>
          <p:cNvCxnSpPr/>
          <p:nvPr/>
        </p:nvCxnSpPr>
        <p:spPr>
          <a:xfrm>
            <a:off x="909438" y="2249610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963750" y="1946688"/>
            <a:ext cx="17214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Monthly Volumes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Viewing the monthly traffic patterns allows us to find any potential trends by month.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75" y="1567875"/>
            <a:ext cx="352199" cy="3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99" y="1575425"/>
            <a:ext cx="302699" cy="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820" y="1575425"/>
            <a:ext cx="512050" cy="3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Monthly traffic volumes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2192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Highest volume, possible end of summer seasonal traffic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2192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February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Lowest volume, best possible month for construction changes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2192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April - Significant decrease in 2018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12192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/>
          <p:nvPr/>
        </p:nvCxnSpPr>
        <p:spPr>
          <a:xfrm>
            <a:off x="12192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12192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/>
        </p:nvSpPr>
        <p:spPr>
          <a:xfrm>
            <a:off x="1219200" y="3597900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Fairly consistent/predictable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>
            <a:off x="1219204" y="375029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13" y="1038751"/>
            <a:ext cx="4250524" cy="37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34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Precipitation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has a significant impact on traffic volume, though a surprising number of motorists continue to drive in rain.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935725" y="886349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Clear/cloudy conditions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result in the highest traffic volume.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5334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935729" y="103874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3" name="Google Shape;233;p24"/>
          <p:cNvGrpSpPr/>
          <p:nvPr/>
        </p:nvGrpSpPr>
        <p:grpSpPr>
          <a:xfrm>
            <a:off x="935725" y="1567163"/>
            <a:ext cx="3048000" cy="873900"/>
            <a:chOff x="935725" y="1634325"/>
            <a:chExt cx="3048000" cy="8739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935725" y="1634325"/>
              <a:ext cx="3048000" cy="8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Low-visibility conditions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result in the lowest traffic volume.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35" name="Google Shape;235;p24"/>
            <p:cNvCxnSpPr/>
            <p:nvPr/>
          </p:nvCxnSpPr>
          <p:spPr>
            <a:xfrm>
              <a:off x="935729" y="1786724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4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What role does weather play?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50" y="2693475"/>
            <a:ext cx="7040742" cy="214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5334000" y="207256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can we do to alleviate traffic issues on rainy days?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5334004" y="222496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Holiday Travel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953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State fair starting in August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953000" y="16231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January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traffic on New Years and Martin Luther King Jr. Day contribute to most of January’s total.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530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Most holidays have little impact on total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>
            <a:off x="4953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4953004" y="17755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49530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1038750"/>
            <a:ext cx="3342175" cy="32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825" y="885450"/>
            <a:ext cx="4163400" cy="33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Hourly Traffic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95775" y="309881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Holidays do not impact hourly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5775" y="1035403"/>
            <a:ext cx="3048000" cy="1060200"/>
            <a:chOff x="595775" y="1168103"/>
            <a:chExt cx="3048000" cy="1060200"/>
          </a:xfrm>
        </p:grpSpPr>
        <p:sp>
          <p:nvSpPr>
            <p:cNvPr id="260" name="Google Shape;260;p26"/>
            <p:cNvSpPr txBox="1"/>
            <p:nvPr/>
          </p:nvSpPr>
          <p:spPr>
            <a:xfrm>
              <a:off x="595775" y="1168103"/>
              <a:ext cx="3048000" cy="10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Patterns are reflected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during the busiest travel times: rush hours to and from work.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1" name="Google Shape;261;p26"/>
            <p:cNvCxnSpPr/>
            <p:nvPr/>
          </p:nvCxnSpPr>
          <p:spPr>
            <a:xfrm>
              <a:off x="595779" y="1320490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6"/>
          <p:cNvGrpSpPr/>
          <p:nvPr/>
        </p:nvGrpSpPr>
        <p:grpSpPr>
          <a:xfrm>
            <a:off x="595775" y="2057250"/>
            <a:ext cx="3048000" cy="1346400"/>
            <a:chOff x="595775" y="1904850"/>
            <a:chExt cx="3048000" cy="1346400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595775" y="1904850"/>
              <a:ext cx="3048000" cy="13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 day with a holiday 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does not have a significantly higher or lower traffic volume throughout the day.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" name="Google Shape;264;p26"/>
            <p:cNvCxnSpPr/>
            <p:nvPr/>
          </p:nvCxnSpPr>
          <p:spPr>
            <a:xfrm>
              <a:off x="595779" y="2057251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65" name="Google Shape;265;p26"/>
          <p:cNvCxnSpPr/>
          <p:nvPr/>
        </p:nvCxnSpPr>
        <p:spPr>
          <a:xfrm>
            <a:off x="595779" y="325121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3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